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Open Sans" charset="0"/>
      <p:regular r:id="rId14"/>
    </p:embeddedFont>
    <p:embeddedFont>
      <p:font typeface="Calibri"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8" d="100"/>
          <a:sy n="68" d="100"/>
        </p:scale>
        <p:origin x="-276" y="21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77B8CE63-A414-4BC6-AC0A-E40043B5FC28}" type="datetimeFigureOut">
              <a:rPr lang="en-US" smtClean="0"/>
              <a:t>3/26/2025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44BB0A60-35F3-456E-9EEC-67B1FE5180C4}" type="slidenum">
              <a:rPr lang="en-US" smtClean="0"/>
              <a:t>‹#›</a:t>
            </a:fld>
            <a:endParaRPr lang="en-US"/>
          </a:p>
        </p:txBody>
      </p:sp>
    </p:spTree>
    <p:extLst>
      <p:ext uri="{BB962C8B-B14F-4D97-AF65-F5344CB8AC3E}">
        <p14:creationId xmlns:p14="http://schemas.microsoft.com/office/powerpoint/2010/main" val="4087375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666" y="768310"/>
            <a:ext cx="7626667" cy="2032397"/>
          </a:xfrm>
          <a:prstGeom prst="rect">
            <a:avLst/>
          </a:prstGeom>
          <a:noFill/>
          <a:ln/>
        </p:spPr>
        <p:txBody>
          <a:bodyPr wrap="square" lIns="0" tIns="0" rIns="0" bIns="0" rtlCol="0" anchor="t"/>
          <a:lstStyle/>
          <a:p>
            <a:pPr marL="0" indent="0" algn="l">
              <a:lnSpc>
                <a:spcPts val="5300"/>
              </a:lnSpc>
              <a:buNone/>
            </a:pPr>
            <a:r>
              <a:rPr lang="en-US" sz="4250" b="1" dirty="0">
                <a:solidFill>
                  <a:srgbClr val="333F70"/>
                </a:solidFill>
                <a:latin typeface="Unbounded Bold" pitchFamily="34" charset="0"/>
                <a:ea typeface="Unbounded Bold" pitchFamily="34" charset="-122"/>
                <a:cs typeface="Unbounded Bold" pitchFamily="34" charset="-120"/>
              </a:rPr>
              <a:t>Supermart Grocery Sales: A Retail Analytics Project</a:t>
            </a:r>
            <a:endParaRPr lang="en-US" sz="4250" dirty="0"/>
          </a:p>
        </p:txBody>
      </p:sp>
      <p:sp>
        <p:nvSpPr>
          <p:cNvPr id="4" name="Text 1"/>
          <p:cNvSpPr/>
          <p:nvPr/>
        </p:nvSpPr>
        <p:spPr>
          <a:xfrm>
            <a:off x="758666" y="3125867"/>
            <a:ext cx="7626667" cy="2080974"/>
          </a:xfrm>
          <a:prstGeom prst="rect">
            <a:avLst/>
          </a:prstGeom>
          <a:noFill/>
          <a:ln/>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This project delves into a fictional dataset designed for data analysts to hone their skills in exploratory data analysis and data visualization. The dataset encompasses orders placed by customers on a grocery delivery application, specifically within the state of Tamil Nadu, India. The primary focus is to leverage this dataset for a machine learning project aimed at predicting sales or profit.</a:t>
            </a:r>
            <a:endParaRPr lang="en-US" sz="1700" dirty="0"/>
          </a:p>
        </p:txBody>
      </p:sp>
      <p:sp>
        <p:nvSpPr>
          <p:cNvPr id="5" name="Text 2"/>
          <p:cNvSpPr/>
          <p:nvPr/>
        </p:nvSpPr>
        <p:spPr>
          <a:xfrm>
            <a:off x="758666" y="5450681"/>
            <a:ext cx="7626667" cy="1387316"/>
          </a:xfrm>
          <a:prstGeom prst="rect">
            <a:avLst/>
          </a:prstGeom>
          <a:noFill/>
          <a:ln/>
        </p:spPr>
        <p:txBody>
          <a:bodyPr wrap="square" lIns="0" tIns="0" rIns="0" bIns="0" rtlCol="0" anchor="t"/>
          <a:lstStyle/>
          <a:p>
            <a:pPr marL="0" indent="0" algn="l">
              <a:lnSpc>
                <a:spcPts val="2700"/>
              </a:lnSpc>
              <a:buNone/>
            </a:pPr>
            <a:r>
              <a:rPr lang="en-US" sz="1700" dirty="0">
                <a:solidFill>
                  <a:srgbClr val="333F70"/>
                </a:solidFill>
                <a:latin typeface="Open Sans" pitchFamily="34" charset="0"/>
                <a:ea typeface="Open Sans" pitchFamily="34" charset="-122"/>
                <a:cs typeface="Open Sans" pitchFamily="34" charset="-120"/>
              </a:rPr>
              <a:t>The project involves data exploration, feature engineering, and the construction of a machine learning model. The dataset includes columns such as Order ID, Customer Name, Category, Sub Category, City, Order Date, Region, Sales, Discount, Profit, State, month_no, Month, and year.</a:t>
            </a:r>
            <a:endParaRPr lang="en-US" sz="1700" dirty="0"/>
          </a:p>
        </p:txBody>
      </p:sp>
      <p:sp>
        <p:nvSpPr>
          <p:cNvPr id="6" name="Shape 3"/>
          <p:cNvSpPr/>
          <p:nvPr/>
        </p:nvSpPr>
        <p:spPr>
          <a:xfrm>
            <a:off x="758666" y="7098030"/>
            <a:ext cx="346829" cy="346829"/>
          </a:xfrm>
          <a:prstGeom prst="roundRect">
            <a:avLst>
              <a:gd name="adj" fmla="val 26361941"/>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766286" y="7105650"/>
            <a:ext cx="331589" cy="331589"/>
          </a:xfrm>
          <a:prstGeom prst="rect">
            <a:avLst/>
          </a:prstGeom>
        </p:spPr>
      </p:pic>
      <p:sp>
        <p:nvSpPr>
          <p:cNvPr id="8" name="Text 4"/>
          <p:cNvSpPr/>
          <p:nvPr/>
        </p:nvSpPr>
        <p:spPr>
          <a:xfrm>
            <a:off x="1213842" y="7081838"/>
            <a:ext cx="2186226" cy="379333"/>
          </a:xfrm>
          <a:prstGeom prst="rect">
            <a:avLst/>
          </a:prstGeom>
          <a:noFill/>
          <a:ln/>
        </p:spPr>
        <p:txBody>
          <a:bodyPr wrap="none" lIns="0" tIns="0" rIns="0" bIns="0" rtlCol="0" anchor="t"/>
          <a:lstStyle/>
          <a:p>
            <a:pPr marL="0" indent="0" algn="l">
              <a:lnSpc>
                <a:spcPts val="2950"/>
              </a:lnSpc>
              <a:buNone/>
            </a:pPr>
            <a:r>
              <a:rPr lang="en-US" sz="2100" b="1" dirty="0">
                <a:solidFill>
                  <a:srgbClr val="333F70"/>
                </a:solidFill>
                <a:latin typeface="Open Sans Bold" pitchFamily="34" charset="0"/>
                <a:ea typeface="Open Sans Bold" pitchFamily="34" charset="-122"/>
                <a:cs typeface="Open Sans Bold" pitchFamily="34" charset="-120"/>
              </a:rPr>
              <a:t>by Neha Rastogi</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3773" y="946547"/>
            <a:ext cx="12346305" cy="592574"/>
          </a:xfrm>
          <a:prstGeom prst="rect">
            <a:avLst/>
          </a:prstGeom>
          <a:noFill/>
          <a:ln/>
        </p:spPr>
        <p:txBody>
          <a:bodyPr wrap="none" lIns="0" tIns="0" rIns="0" bIns="0" rtlCol="0" anchor="t"/>
          <a:lstStyle/>
          <a:p>
            <a:pPr marL="0" indent="0" algn="l">
              <a:lnSpc>
                <a:spcPts val="4650"/>
              </a:lnSpc>
              <a:buNone/>
            </a:pPr>
            <a:r>
              <a:rPr lang="en-US" sz="3700" b="1" dirty="0">
                <a:solidFill>
                  <a:srgbClr val="333F70"/>
                </a:solidFill>
                <a:latin typeface="Unbounded Bold" pitchFamily="34" charset="0"/>
                <a:ea typeface="Unbounded Bold" pitchFamily="34" charset="-122"/>
                <a:cs typeface="Unbounded Bold" pitchFamily="34" charset="-120"/>
              </a:rPr>
              <a:t>Visualization of Actual vs Predicted Sales</a:t>
            </a:r>
            <a:endParaRPr lang="en-US" sz="3700" dirty="0"/>
          </a:p>
        </p:txBody>
      </p:sp>
      <p:sp>
        <p:nvSpPr>
          <p:cNvPr id="3" name="Text 1"/>
          <p:cNvSpPr/>
          <p:nvPr/>
        </p:nvSpPr>
        <p:spPr>
          <a:xfrm>
            <a:off x="663773" y="1918335"/>
            <a:ext cx="13302853" cy="606743"/>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A scatter plot is generated to visualize the relationship between actual and predicted sales values. The plot includes a red line representing the ideal scenario where predicted values match actual values. Deviations from this line indicate the model's prediction errors.</a:t>
            </a:r>
            <a:endParaRPr lang="en-US" sz="1450" dirty="0"/>
          </a:p>
        </p:txBody>
      </p:sp>
      <p:sp>
        <p:nvSpPr>
          <p:cNvPr id="4" name="Text 2"/>
          <p:cNvSpPr/>
          <p:nvPr/>
        </p:nvSpPr>
        <p:spPr>
          <a:xfrm>
            <a:off x="663773" y="2738318"/>
            <a:ext cx="13302853" cy="606743"/>
          </a:xfrm>
          <a:prstGeom prst="rect">
            <a:avLst/>
          </a:prstGeom>
          <a:noFill/>
          <a:ln/>
        </p:spPr>
        <p:txBody>
          <a:bodyPr wrap="squar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This visualization provides a clear understanding of how well the model's predictions align with the actual sales data. It helps in identifying potential areas where the model may be over- or under-predicting sales, which can inform further model refinement and feature engineering.</a:t>
            </a:r>
            <a:endParaRPr lang="en-US" sz="1450" dirty="0"/>
          </a:p>
        </p:txBody>
      </p:sp>
      <p:sp>
        <p:nvSpPr>
          <p:cNvPr id="5" name="Text 3"/>
          <p:cNvSpPr/>
          <p:nvPr/>
        </p:nvSpPr>
        <p:spPr>
          <a:xfrm>
            <a:off x="2703076" y="5063966"/>
            <a:ext cx="2370534" cy="296228"/>
          </a:xfrm>
          <a:prstGeom prst="rect">
            <a:avLst/>
          </a:prstGeom>
          <a:noFill/>
          <a:ln/>
        </p:spPr>
        <p:txBody>
          <a:bodyPr wrap="none" lIns="0" tIns="0" rIns="0" bIns="0" rtlCol="0" anchor="t"/>
          <a:lstStyle/>
          <a:p>
            <a:pPr marL="0" indent="0" algn="r">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Actual Sales</a:t>
            </a:r>
            <a:endParaRPr lang="en-US" sz="1850" dirty="0"/>
          </a:p>
        </p:txBody>
      </p:sp>
      <p:sp>
        <p:nvSpPr>
          <p:cNvPr id="6" name="Text 4"/>
          <p:cNvSpPr/>
          <p:nvPr/>
        </p:nvSpPr>
        <p:spPr>
          <a:xfrm>
            <a:off x="663773" y="5473898"/>
            <a:ext cx="4409837" cy="303371"/>
          </a:xfrm>
          <a:prstGeom prst="rect">
            <a:avLst/>
          </a:prstGeom>
          <a:noFill/>
          <a:ln/>
        </p:spPr>
        <p:txBody>
          <a:bodyPr wrap="none" lIns="0" tIns="0" rIns="0" bIns="0" rtlCol="0" anchor="t"/>
          <a:lstStyle/>
          <a:p>
            <a:pPr marL="0" indent="0" algn="r">
              <a:lnSpc>
                <a:spcPts val="2350"/>
              </a:lnSpc>
              <a:buNone/>
            </a:pPr>
            <a:r>
              <a:rPr lang="en-US" sz="1450" dirty="0">
                <a:solidFill>
                  <a:srgbClr val="333F70"/>
                </a:solidFill>
                <a:latin typeface="Open Sans" pitchFamily="34" charset="0"/>
                <a:ea typeface="Open Sans" pitchFamily="34" charset="-122"/>
                <a:cs typeface="Open Sans" pitchFamily="34" charset="-120"/>
              </a:rPr>
              <a:t>Observed sales values</a:t>
            </a:r>
            <a:endParaRPr lang="en-US" sz="1450" dirty="0"/>
          </a:p>
        </p:txBody>
      </p:sp>
      <p:pic>
        <p:nvPicPr>
          <p:cNvPr id="7" name="Image 0" descr="preencoded.png"/>
          <p:cNvPicPr>
            <a:picLocks noChangeAspect="1"/>
          </p:cNvPicPr>
          <p:nvPr/>
        </p:nvPicPr>
        <p:blipFill>
          <a:blip r:embed="rId3"/>
          <a:stretch>
            <a:fillRect/>
          </a:stretch>
        </p:blipFill>
        <p:spPr>
          <a:xfrm>
            <a:off x="5452824" y="3558302"/>
            <a:ext cx="3724751" cy="3724751"/>
          </a:xfrm>
          <a:prstGeom prst="rect">
            <a:avLst/>
          </a:prstGeom>
        </p:spPr>
      </p:pic>
      <p:sp>
        <p:nvSpPr>
          <p:cNvPr id="8" name="Shape 5"/>
          <p:cNvSpPr/>
          <p:nvPr/>
        </p:nvSpPr>
        <p:spPr>
          <a:xfrm>
            <a:off x="5285542" y="5183624"/>
            <a:ext cx="474107" cy="474107"/>
          </a:xfrm>
          <a:prstGeom prst="roundRect">
            <a:avLst>
              <a:gd name="adj" fmla="val 1926750"/>
            </a:avLst>
          </a:prstGeom>
          <a:solidFill>
            <a:srgbClr val="D6F5EE"/>
          </a:solidFill>
          <a:ln w="7620">
            <a:solidFill>
              <a:srgbClr val="BCDBD4"/>
            </a:solidFill>
            <a:prstDash val="solid"/>
          </a:ln>
        </p:spPr>
      </p:sp>
      <p:sp>
        <p:nvSpPr>
          <p:cNvPr id="9" name="Text 6"/>
          <p:cNvSpPr/>
          <p:nvPr/>
        </p:nvSpPr>
        <p:spPr>
          <a:xfrm>
            <a:off x="5415915" y="5287328"/>
            <a:ext cx="213241" cy="266581"/>
          </a:xfrm>
          <a:prstGeom prst="rect">
            <a:avLst/>
          </a:prstGeom>
          <a:noFill/>
          <a:ln/>
        </p:spPr>
        <p:txBody>
          <a:bodyPr wrap="none" lIns="0" tIns="0" rIns="0" bIns="0" rtlCol="0" anchor="t"/>
          <a:lstStyle/>
          <a:p>
            <a:pPr marL="0" indent="0" algn="l">
              <a:lnSpc>
                <a:spcPts val="2650"/>
              </a:lnSpc>
              <a:buNone/>
            </a:pPr>
            <a:r>
              <a:rPr lang="en-US" sz="1650" b="1" dirty="0">
                <a:solidFill>
                  <a:srgbClr val="333F70"/>
                </a:solidFill>
                <a:latin typeface="Unbounded Bold" pitchFamily="34" charset="0"/>
                <a:ea typeface="Unbounded Bold" pitchFamily="34" charset="-122"/>
                <a:cs typeface="Unbounded Bold" pitchFamily="34" charset="-120"/>
              </a:rPr>
              <a:t>1</a:t>
            </a:r>
            <a:endParaRPr lang="en-US" sz="1650" dirty="0"/>
          </a:p>
        </p:txBody>
      </p:sp>
      <p:sp>
        <p:nvSpPr>
          <p:cNvPr id="10" name="Text 7"/>
          <p:cNvSpPr/>
          <p:nvPr/>
        </p:nvSpPr>
        <p:spPr>
          <a:xfrm>
            <a:off x="9556790" y="5063966"/>
            <a:ext cx="2370534" cy="296228"/>
          </a:xfrm>
          <a:prstGeom prst="rect">
            <a:avLst/>
          </a:prstGeom>
          <a:noFill/>
          <a:ln/>
        </p:spPr>
        <p:txBody>
          <a:bodyPr wrap="none" lIns="0" tIns="0" rIns="0" bIns="0" rtlCol="0" anchor="t"/>
          <a:lstStyle/>
          <a:p>
            <a:pPr marL="0" indent="0" algn="l">
              <a:lnSpc>
                <a:spcPts val="2300"/>
              </a:lnSpc>
              <a:buNone/>
            </a:pPr>
            <a:r>
              <a:rPr lang="en-US" sz="1850" b="1" dirty="0">
                <a:solidFill>
                  <a:srgbClr val="333F70"/>
                </a:solidFill>
                <a:latin typeface="Unbounded Bold" pitchFamily="34" charset="0"/>
                <a:ea typeface="Unbounded Bold" pitchFamily="34" charset="-122"/>
                <a:cs typeface="Unbounded Bold" pitchFamily="34" charset="-120"/>
              </a:rPr>
              <a:t>Predicted Sales</a:t>
            </a:r>
            <a:endParaRPr lang="en-US" sz="1850" dirty="0"/>
          </a:p>
        </p:txBody>
      </p:sp>
      <p:sp>
        <p:nvSpPr>
          <p:cNvPr id="11" name="Text 8"/>
          <p:cNvSpPr/>
          <p:nvPr/>
        </p:nvSpPr>
        <p:spPr>
          <a:xfrm>
            <a:off x="9556790" y="5473898"/>
            <a:ext cx="4409837" cy="303371"/>
          </a:xfrm>
          <a:prstGeom prst="rect">
            <a:avLst/>
          </a:prstGeom>
          <a:noFill/>
          <a:ln/>
        </p:spPr>
        <p:txBody>
          <a:bodyPr wrap="none" lIns="0" tIns="0" rIns="0" bIns="0" rtlCol="0" anchor="t"/>
          <a:lstStyle/>
          <a:p>
            <a:pPr marL="0" indent="0" algn="l">
              <a:lnSpc>
                <a:spcPts val="2350"/>
              </a:lnSpc>
              <a:buNone/>
            </a:pPr>
            <a:r>
              <a:rPr lang="en-US" sz="1450" dirty="0">
                <a:solidFill>
                  <a:srgbClr val="333F70"/>
                </a:solidFill>
                <a:latin typeface="Open Sans" pitchFamily="34" charset="0"/>
                <a:ea typeface="Open Sans" pitchFamily="34" charset="-122"/>
                <a:cs typeface="Open Sans" pitchFamily="34" charset="-120"/>
              </a:rPr>
              <a:t>Model's sales predictions</a:t>
            </a:r>
            <a:endParaRPr lang="en-US" sz="1450" dirty="0"/>
          </a:p>
        </p:txBody>
      </p:sp>
      <p:pic>
        <p:nvPicPr>
          <p:cNvPr id="12" name="Image 1" descr="preencoded.png"/>
          <p:cNvPicPr>
            <a:picLocks noChangeAspect="1"/>
          </p:cNvPicPr>
          <p:nvPr/>
        </p:nvPicPr>
        <p:blipFill>
          <a:blip r:embed="rId4"/>
          <a:stretch>
            <a:fillRect/>
          </a:stretch>
        </p:blipFill>
        <p:spPr>
          <a:xfrm>
            <a:off x="5452824" y="3558302"/>
            <a:ext cx="3724751" cy="3724751"/>
          </a:xfrm>
          <a:prstGeom prst="rect">
            <a:avLst/>
          </a:prstGeom>
        </p:spPr>
      </p:pic>
      <p:sp>
        <p:nvSpPr>
          <p:cNvPr id="13" name="Shape 9"/>
          <p:cNvSpPr/>
          <p:nvPr/>
        </p:nvSpPr>
        <p:spPr>
          <a:xfrm>
            <a:off x="8870633" y="5183624"/>
            <a:ext cx="474107" cy="474107"/>
          </a:xfrm>
          <a:prstGeom prst="roundRect">
            <a:avLst>
              <a:gd name="adj" fmla="val 1926750"/>
            </a:avLst>
          </a:prstGeom>
          <a:solidFill>
            <a:srgbClr val="D6F5EE"/>
          </a:solidFill>
          <a:ln w="7620">
            <a:solidFill>
              <a:srgbClr val="BCDBD4"/>
            </a:solidFill>
            <a:prstDash val="solid"/>
          </a:ln>
        </p:spPr>
      </p:sp>
      <p:sp>
        <p:nvSpPr>
          <p:cNvPr id="14" name="Text 10"/>
          <p:cNvSpPr/>
          <p:nvPr/>
        </p:nvSpPr>
        <p:spPr>
          <a:xfrm>
            <a:off x="9001006" y="5287328"/>
            <a:ext cx="213241" cy="266581"/>
          </a:xfrm>
          <a:prstGeom prst="rect">
            <a:avLst/>
          </a:prstGeom>
          <a:noFill/>
          <a:ln/>
        </p:spPr>
        <p:txBody>
          <a:bodyPr wrap="none" lIns="0" tIns="0" rIns="0" bIns="0" rtlCol="0" anchor="t"/>
          <a:lstStyle/>
          <a:p>
            <a:pPr marL="0" indent="0" algn="l">
              <a:lnSpc>
                <a:spcPts val="2650"/>
              </a:lnSpc>
              <a:buNone/>
            </a:pPr>
            <a:r>
              <a:rPr lang="en-US" sz="1650" b="1" dirty="0">
                <a:solidFill>
                  <a:srgbClr val="333F70"/>
                </a:solidFill>
                <a:latin typeface="Unbounded Bold" pitchFamily="34" charset="0"/>
                <a:ea typeface="Unbounded Bold" pitchFamily="34" charset="-122"/>
                <a:cs typeface="Unbounded Bold" pitchFamily="34" charset="-120"/>
              </a:rPr>
              <a:t>2</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7348" y="660440"/>
            <a:ext cx="7769304" cy="1227534"/>
          </a:xfrm>
          <a:prstGeom prst="rect">
            <a:avLst/>
          </a:prstGeom>
          <a:noFill/>
          <a:ln/>
        </p:spPr>
        <p:txBody>
          <a:bodyPr wrap="square" lIns="0" tIns="0" rIns="0" bIns="0" rtlCol="0" anchor="t"/>
          <a:lstStyle/>
          <a:p>
            <a:pPr marL="0" indent="0" algn="l">
              <a:lnSpc>
                <a:spcPts val="4800"/>
              </a:lnSpc>
              <a:buNone/>
            </a:pPr>
            <a:r>
              <a:rPr lang="en-US" sz="3850" b="1" dirty="0">
                <a:solidFill>
                  <a:srgbClr val="333F70"/>
                </a:solidFill>
                <a:latin typeface="Unbounded Bold" pitchFamily="34" charset="0"/>
                <a:ea typeface="Unbounded Bold" pitchFamily="34" charset="-122"/>
                <a:cs typeface="Unbounded Bold" pitchFamily="34" charset="-120"/>
              </a:rPr>
              <a:t>Conclusion and Next Steps</a:t>
            </a:r>
            <a:endParaRPr lang="en-US" sz="3850" dirty="0"/>
          </a:p>
        </p:txBody>
      </p:sp>
      <p:sp>
        <p:nvSpPr>
          <p:cNvPr id="4" name="Text 1"/>
          <p:cNvSpPr/>
          <p:nvPr/>
        </p:nvSpPr>
        <p:spPr>
          <a:xfrm>
            <a:off x="687348" y="2182535"/>
            <a:ext cx="7769304" cy="1257300"/>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The linear regression model provides a reasonable prediction for sales based on the selected features, with an R-squared value indicating a good fit. Further refinement of the model could involve trying different machine learning algorithms, such as decision trees or ensemble methods, to improve predictions.</a:t>
            </a:r>
            <a:endParaRPr lang="en-US" sz="1500" dirty="0"/>
          </a:p>
        </p:txBody>
      </p:sp>
      <p:sp>
        <p:nvSpPr>
          <p:cNvPr id="5" name="Text 2"/>
          <p:cNvSpPr/>
          <p:nvPr/>
        </p:nvSpPr>
        <p:spPr>
          <a:xfrm>
            <a:off x="687348" y="3660696"/>
            <a:ext cx="7769304" cy="1257300"/>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Next steps include experimenting with more complex models like Random Forest or XGBoost to improve predictions, exploring additional features or interactions between features to enhance model performance, and integrating the model into a dashboard for real-time sales prediction and business analytics.</a:t>
            </a:r>
            <a:endParaRPr lang="en-US" sz="1500" dirty="0"/>
          </a:p>
        </p:txBody>
      </p:sp>
      <p:sp>
        <p:nvSpPr>
          <p:cNvPr id="6" name="Shape 3"/>
          <p:cNvSpPr/>
          <p:nvPr/>
        </p:nvSpPr>
        <p:spPr>
          <a:xfrm>
            <a:off x="687348" y="5359717"/>
            <a:ext cx="441841" cy="441841"/>
          </a:xfrm>
          <a:prstGeom prst="roundRect">
            <a:avLst>
              <a:gd name="adj" fmla="val 18670"/>
            </a:avLst>
          </a:prstGeom>
          <a:solidFill>
            <a:srgbClr val="D6F5EE"/>
          </a:solidFill>
          <a:ln w="7620">
            <a:solidFill>
              <a:srgbClr val="BCDBD4"/>
            </a:solidFill>
            <a:prstDash val="solid"/>
          </a:ln>
        </p:spPr>
      </p:sp>
      <p:sp>
        <p:nvSpPr>
          <p:cNvPr id="7" name="Text 4"/>
          <p:cNvSpPr/>
          <p:nvPr/>
        </p:nvSpPr>
        <p:spPr>
          <a:xfrm>
            <a:off x="1325523" y="5359717"/>
            <a:ext cx="3064431" cy="306824"/>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Advanced Modeling</a:t>
            </a:r>
            <a:endParaRPr lang="en-US" sz="1900" dirty="0"/>
          </a:p>
        </p:txBody>
      </p:sp>
      <p:sp>
        <p:nvSpPr>
          <p:cNvPr id="8" name="Text 5"/>
          <p:cNvSpPr/>
          <p:nvPr/>
        </p:nvSpPr>
        <p:spPr>
          <a:xfrm>
            <a:off x="1325523" y="5784294"/>
            <a:ext cx="3148370" cy="628650"/>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Experiment with Random Forest or XGBoost.</a:t>
            </a:r>
            <a:endParaRPr lang="en-US" sz="1500" dirty="0"/>
          </a:p>
        </p:txBody>
      </p:sp>
      <p:sp>
        <p:nvSpPr>
          <p:cNvPr id="9" name="Shape 6"/>
          <p:cNvSpPr/>
          <p:nvPr/>
        </p:nvSpPr>
        <p:spPr>
          <a:xfrm>
            <a:off x="4670227" y="5359717"/>
            <a:ext cx="441841" cy="441841"/>
          </a:xfrm>
          <a:prstGeom prst="roundRect">
            <a:avLst>
              <a:gd name="adj" fmla="val 18670"/>
            </a:avLst>
          </a:prstGeom>
          <a:solidFill>
            <a:srgbClr val="D6F5EE"/>
          </a:solidFill>
          <a:ln w="7620">
            <a:solidFill>
              <a:srgbClr val="BCDBD4"/>
            </a:solidFill>
            <a:prstDash val="solid"/>
          </a:ln>
        </p:spPr>
      </p:sp>
      <p:sp>
        <p:nvSpPr>
          <p:cNvPr id="10" name="Text 7"/>
          <p:cNvSpPr/>
          <p:nvPr/>
        </p:nvSpPr>
        <p:spPr>
          <a:xfrm>
            <a:off x="5308402" y="5359717"/>
            <a:ext cx="3104198" cy="306824"/>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Feature Engineering</a:t>
            </a:r>
            <a:endParaRPr lang="en-US" sz="1900" dirty="0"/>
          </a:p>
        </p:txBody>
      </p:sp>
      <p:sp>
        <p:nvSpPr>
          <p:cNvPr id="11" name="Text 8"/>
          <p:cNvSpPr/>
          <p:nvPr/>
        </p:nvSpPr>
        <p:spPr>
          <a:xfrm>
            <a:off x="5308402" y="5784294"/>
            <a:ext cx="3148370" cy="628650"/>
          </a:xfrm>
          <a:prstGeom prst="rect">
            <a:avLst/>
          </a:prstGeom>
          <a:noFill/>
          <a:ln/>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Explore additional features or interactions.</a:t>
            </a:r>
            <a:endParaRPr lang="en-US" sz="1500" dirty="0"/>
          </a:p>
        </p:txBody>
      </p:sp>
      <p:sp>
        <p:nvSpPr>
          <p:cNvPr id="12" name="Shape 9"/>
          <p:cNvSpPr/>
          <p:nvPr/>
        </p:nvSpPr>
        <p:spPr>
          <a:xfrm>
            <a:off x="687348" y="6830139"/>
            <a:ext cx="441841" cy="441841"/>
          </a:xfrm>
          <a:prstGeom prst="roundRect">
            <a:avLst>
              <a:gd name="adj" fmla="val 18670"/>
            </a:avLst>
          </a:prstGeom>
          <a:solidFill>
            <a:srgbClr val="D6F5EE"/>
          </a:solidFill>
          <a:ln w="7620">
            <a:solidFill>
              <a:srgbClr val="BCDBD4"/>
            </a:solidFill>
            <a:prstDash val="solid"/>
          </a:ln>
        </p:spPr>
      </p:sp>
      <p:sp>
        <p:nvSpPr>
          <p:cNvPr id="13" name="Text 10"/>
          <p:cNvSpPr/>
          <p:nvPr/>
        </p:nvSpPr>
        <p:spPr>
          <a:xfrm>
            <a:off x="1325523" y="6830139"/>
            <a:ext cx="2891433" cy="306824"/>
          </a:xfrm>
          <a:prstGeom prst="rect">
            <a:avLst/>
          </a:prstGeom>
          <a:noFill/>
          <a:ln/>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Model Deployment</a:t>
            </a:r>
            <a:endParaRPr lang="en-US" sz="1900" dirty="0"/>
          </a:p>
        </p:txBody>
      </p:sp>
      <p:sp>
        <p:nvSpPr>
          <p:cNvPr id="14" name="Text 11"/>
          <p:cNvSpPr/>
          <p:nvPr/>
        </p:nvSpPr>
        <p:spPr>
          <a:xfrm>
            <a:off x="1325523" y="7254716"/>
            <a:ext cx="7131129" cy="314325"/>
          </a:xfrm>
          <a:prstGeom prst="rect">
            <a:avLst/>
          </a:prstGeom>
          <a:noFill/>
          <a:ln/>
        </p:spPr>
        <p:txBody>
          <a:bodyPr wrap="non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Integrate into a dashboard for real-time analytics.</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170027"/>
            <a:ext cx="11678007" cy="708779"/>
          </a:xfrm>
          <a:prstGeom prst="rect">
            <a:avLst/>
          </a:prstGeom>
          <a:noFill/>
          <a:ln/>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Data Loading and Preprocessing</a:t>
            </a:r>
            <a:endParaRPr lang="en-US" sz="4450" dirty="0"/>
          </a:p>
        </p:txBody>
      </p:sp>
      <p:sp>
        <p:nvSpPr>
          <p:cNvPr id="3" name="Text 1"/>
          <p:cNvSpPr/>
          <p:nvPr/>
        </p:nvSpPr>
        <p:spPr>
          <a:xfrm>
            <a:off x="793790" y="2332434"/>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The initial steps involve importing necessary libraries such as pandas, numpy, matplotlib, and scikit-learn. The dataset, named 'supermart_grocery_sales.csv', is loaded into a pandas DataFrame. Missing values are checked and handled by dropping rows with any missing entries. Duplicate entries are also removed to ensure data integrity.</a:t>
            </a:r>
            <a:endParaRPr lang="en-US" sz="1750" dirty="0"/>
          </a:p>
        </p:txBody>
      </p:sp>
      <p:sp>
        <p:nvSpPr>
          <p:cNvPr id="4" name="Text 2"/>
          <p:cNvSpPr/>
          <p:nvPr/>
        </p:nvSpPr>
        <p:spPr>
          <a:xfrm>
            <a:off x="793790" y="367629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Date columns, specifically 'Order Date', are converted to DateTime format to facilitate time-based analysis. Day, month, and year are extracted into separate columns for further feature engineering. Categorical variables including Category, Sub Category, City, Region, State, and Month are transformed into numerical representations using Label Encoding.</a:t>
            </a:r>
            <a:endParaRPr lang="en-US" sz="1750" dirty="0"/>
          </a:p>
        </p:txBody>
      </p:sp>
      <p:sp>
        <p:nvSpPr>
          <p:cNvPr id="5" name="Shape 3"/>
          <p:cNvSpPr/>
          <p:nvPr/>
        </p:nvSpPr>
        <p:spPr>
          <a:xfrm>
            <a:off x="793790" y="5020151"/>
            <a:ext cx="4196358" cy="2039422"/>
          </a:xfrm>
          <a:prstGeom prst="roundRect">
            <a:avLst>
              <a:gd name="adj" fmla="val 4671"/>
            </a:avLst>
          </a:prstGeom>
          <a:solidFill>
            <a:srgbClr val="D6F5EE"/>
          </a:solidFill>
          <a:ln w="7620">
            <a:solidFill>
              <a:srgbClr val="BCDBD4"/>
            </a:solidFill>
            <a:prstDash val="solid"/>
          </a:ln>
        </p:spPr>
      </p:sp>
      <p:sp>
        <p:nvSpPr>
          <p:cNvPr id="6" name="Text 4"/>
          <p:cNvSpPr/>
          <p:nvPr/>
        </p:nvSpPr>
        <p:spPr>
          <a:xfrm>
            <a:off x="1028224" y="525458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Missing Values</a:t>
            </a:r>
            <a:endParaRPr lang="en-US" sz="2200" dirty="0"/>
          </a:p>
        </p:txBody>
      </p:sp>
      <p:sp>
        <p:nvSpPr>
          <p:cNvPr id="7" name="Text 5"/>
          <p:cNvSpPr/>
          <p:nvPr/>
        </p:nvSpPr>
        <p:spPr>
          <a:xfrm>
            <a:off x="1028224" y="574500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Handling missing data to ensure data quality.</a:t>
            </a:r>
            <a:endParaRPr lang="en-US" sz="1750" dirty="0"/>
          </a:p>
        </p:txBody>
      </p:sp>
      <p:sp>
        <p:nvSpPr>
          <p:cNvPr id="8" name="Shape 6"/>
          <p:cNvSpPr/>
          <p:nvPr/>
        </p:nvSpPr>
        <p:spPr>
          <a:xfrm>
            <a:off x="5216962" y="5020151"/>
            <a:ext cx="4196358" cy="2039422"/>
          </a:xfrm>
          <a:prstGeom prst="roundRect">
            <a:avLst>
              <a:gd name="adj" fmla="val 4671"/>
            </a:avLst>
          </a:prstGeom>
          <a:solidFill>
            <a:srgbClr val="D6F5EE"/>
          </a:solidFill>
          <a:ln w="7620">
            <a:solidFill>
              <a:srgbClr val="BCDBD4"/>
            </a:solidFill>
            <a:prstDash val="solid"/>
          </a:ln>
        </p:spPr>
      </p:sp>
      <p:sp>
        <p:nvSpPr>
          <p:cNvPr id="9" name="Text 7"/>
          <p:cNvSpPr/>
          <p:nvPr/>
        </p:nvSpPr>
        <p:spPr>
          <a:xfrm>
            <a:off x="5451396" y="5254585"/>
            <a:ext cx="3727490" cy="708660"/>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DateTime Conversion</a:t>
            </a:r>
            <a:endParaRPr lang="en-US" sz="2200" dirty="0"/>
          </a:p>
        </p:txBody>
      </p:sp>
      <p:sp>
        <p:nvSpPr>
          <p:cNvPr id="10" name="Text 8"/>
          <p:cNvSpPr/>
          <p:nvPr/>
        </p:nvSpPr>
        <p:spPr>
          <a:xfrm>
            <a:off x="5451396" y="609933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Converting date columns for time-based analysis.</a:t>
            </a:r>
            <a:endParaRPr lang="en-US" sz="1750" dirty="0"/>
          </a:p>
        </p:txBody>
      </p:sp>
      <p:sp>
        <p:nvSpPr>
          <p:cNvPr id="11" name="Shape 9"/>
          <p:cNvSpPr/>
          <p:nvPr/>
        </p:nvSpPr>
        <p:spPr>
          <a:xfrm>
            <a:off x="9640133" y="5020151"/>
            <a:ext cx="4196358" cy="2039422"/>
          </a:xfrm>
          <a:prstGeom prst="roundRect">
            <a:avLst>
              <a:gd name="adj" fmla="val 4671"/>
            </a:avLst>
          </a:prstGeom>
          <a:solidFill>
            <a:srgbClr val="D6F5EE"/>
          </a:solidFill>
          <a:ln w="7620">
            <a:solidFill>
              <a:srgbClr val="BCDBD4"/>
            </a:solidFill>
            <a:prstDash val="solid"/>
          </a:ln>
        </p:spPr>
      </p:sp>
      <p:sp>
        <p:nvSpPr>
          <p:cNvPr id="12" name="Text 10"/>
          <p:cNvSpPr/>
          <p:nvPr/>
        </p:nvSpPr>
        <p:spPr>
          <a:xfrm>
            <a:off x="9874568" y="525458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Label Encoding</a:t>
            </a:r>
            <a:endParaRPr lang="en-US" sz="2200" dirty="0"/>
          </a:p>
        </p:txBody>
      </p:sp>
      <p:sp>
        <p:nvSpPr>
          <p:cNvPr id="13" name="Text 11"/>
          <p:cNvSpPr/>
          <p:nvPr/>
        </p:nvSpPr>
        <p:spPr>
          <a:xfrm>
            <a:off x="9874568" y="5745004"/>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Transforming categorical variables into numerical values.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433"/>
          </a:xfrm>
          <a:prstGeom prst="rect">
            <a:avLst/>
          </a:prstGeom>
        </p:spPr>
      </p:pic>
      <p:sp>
        <p:nvSpPr>
          <p:cNvPr id="3" name="Text 0"/>
          <p:cNvSpPr/>
          <p:nvPr/>
        </p:nvSpPr>
        <p:spPr>
          <a:xfrm>
            <a:off x="6275070" y="619720"/>
            <a:ext cx="7566660" cy="1408509"/>
          </a:xfrm>
          <a:prstGeom prst="rect">
            <a:avLst/>
          </a:prstGeom>
          <a:noFill/>
          <a:ln/>
        </p:spPr>
        <p:txBody>
          <a:bodyPr wrap="square" lIns="0" tIns="0" rIns="0" bIns="0" rtlCol="0" anchor="t"/>
          <a:lstStyle/>
          <a:p>
            <a:pPr marL="0" indent="0" algn="l">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Exploratory Data Analysis (EDA)</a:t>
            </a:r>
            <a:endParaRPr lang="en-US" sz="4400" dirty="0"/>
          </a:p>
        </p:txBody>
      </p:sp>
      <p:sp>
        <p:nvSpPr>
          <p:cNvPr id="4" name="Text 1"/>
          <p:cNvSpPr/>
          <p:nvPr/>
        </p:nvSpPr>
        <p:spPr>
          <a:xfrm>
            <a:off x="6275070" y="2366248"/>
            <a:ext cx="7566660" cy="1802606"/>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Exploratory Data Analysis (EDA) is conducted to gain insights into the dataset. This includes visualizing the distribution of sales by category using box plots, examining sales trends over time by plotting total sales against the order date, and generating a correlation heatmap to understand the relationships between different variables.</a:t>
            </a:r>
            <a:endParaRPr lang="en-US" sz="1750" dirty="0"/>
          </a:p>
        </p:txBody>
      </p:sp>
      <p:sp>
        <p:nvSpPr>
          <p:cNvPr id="5" name="Text 2"/>
          <p:cNvSpPr/>
          <p:nvPr/>
        </p:nvSpPr>
        <p:spPr>
          <a:xfrm>
            <a:off x="6275070" y="4422338"/>
            <a:ext cx="7566660" cy="1442085"/>
          </a:xfrm>
          <a:prstGeom prst="rect">
            <a:avLst/>
          </a:prstGeom>
          <a:noFill/>
          <a:ln/>
        </p:spPr>
        <p:txBody>
          <a:bodyPr wrap="square" lIns="0" tIns="0" rIns="0" bIns="0" rtlCol="0" anchor="t"/>
          <a:lstStyle/>
          <a:p>
            <a:pPr marL="0" indent="0" algn="l">
              <a:lnSpc>
                <a:spcPts val="2800"/>
              </a:lnSpc>
              <a:buNone/>
            </a:pPr>
            <a:r>
              <a:rPr lang="en-US" sz="1750" dirty="0">
                <a:solidFill>
                  <a:srgbClr val="333F70"/>
                </a:solidFill>
                <a:latin typeface="Open Sans" pitchFamily="34" charset="0"/>
                <a:ea typeface="Open Sans" pitchFamily="34" charset="-122"/>
                <a:cs typeface="Open Sans" pitchFamily="34" charset="-120"/>
              </a:rPr>
              <a:t>These visualizations help in identifying patterns, outliers, and correlations that can inform feature selection and model building. The EDA process provides a comprehensive understanding of the data's characteristics and potential predictive variables.</a:t>
            </a:r>
            <a:endParaRPr lang="en-US" sz="1750" dirty="0"/>
          </a:p>
        </p:txBody>
      </p:sp>
      <p:pic>
        <p:nvPicPr>
          <p:cNvPr id="6" name="Image 1" descr="preencoded.png"/>
          <p:cNvPicPr>
            <a:picLocks noChangeAspect="1"/>
          </p:cNvPicPr>
          <p:nvPr/>
        </p:nvPicPr>
        <p:blipFill>
          <a:blip r:embed="rId4"/>
          <a:stretch>
            <a:fillRect/>
          </a:stretch>
        </p:blipFill>
        <p:spPr>
          <a:xfrm>
            <a:off x="6275070" y="6117908"/>
            <a:ext cx="563404" cy="563404"/>
          </a:xfrm>
          <a:prstGeom prst="rect">
            <a:avLst/>
          </a:prstGeom>
        </p:spPr>
      </p:pic>
      <p:sp>
        <p:nvSpPr>
          <p:cNvPr id="7" name="Text 3"/>
          <p:cNvSpPr/>
          <p:nvPr/>
        </p:nvSpPr>
        <p:spPr>
          <a:xfrm>
            <a:off x="6275070" y="6906578"/>
            <a:ext cx="2296835" cy="704136"/>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Sales Distribution</a:t>
            </a:r>
            <a:endParaRPr lang="en-US" sz="2200" dirty="0"/>
          </a:p>
        </p:txBody>
      </p:sp>
      <p:pic>
        <p:nvPicPr>
          <p:cNvPr id="8" name="Image 2" descr="preencoded.png"/>
          <p:cNvPicPr>
            <a:picLocks noChangeAspect="1"/>
          </p:cNvPicPr>
          <p:nvPr/>
        </p:nvPicPr>
        <p:blipFill>
          <a:blip r:embed="rId5"/>
          <a:stretch>
            <a:fillRect/>
          </a:stretch>
        </p:blipFill>
        <p:spPr>
          <a:xfrm>
            <a:off x="8909923" y="6117908"/>
            <a:ext cx="563404" cy="563404"/>
          </a:xfrm>
          <a:prstGeom prst="rect">
            <a:avLst/>
          </a:prstGeom>
        </p:spPr>
      </p:pic>
      <p:sp>
        <p:nvSpPr>
          <p:cNvPr id="9" name="Text 4"/>
          <p:cNvSpPr/>
          <p:nvPr/>
        </p:nvSpPr>
        <p:spPr>
          <a:xfrm>
            <a:off x="8909923" y="6906578"/>
            <a:ext cx="2296835" cy="352068"/>
          </a:xfrm>
          <a:prstGeom prst="rect">
            <a:avLst/>
          </a:prstGeom>
          <a:noFill/>
          <a:ln/>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Sales Trends</a:t>
            </a:r>
            <a:endParaRPr lang="en-US" sz="2200" dirty="0"/>
          </a:p>
        </p:txBody>
      </p:sp>
      <p:pic>
        <p:nvPicPr>
          <p:cNvPr id="10" name="Image 3" descr="preencoded.png"/>
          <p:cNvPicPr>
            <a:picLocks noChangeAspect="1"/>
          </p:cNvPicPr>
          <p:nvPr/>
        </p:nvPicPr>
        <p:blipFill>
          <a:blip r:embed="rId6"/>
          <a:stretch>
            <a:fillRect/>
          </a:stretch>
        </p:blipFill>
        <p:spPr>
          <a:xfrm>
            <a:off x="11544776" y="6117908"/>
            <a:ext cx="563404" cy="563404"/>
          </a:xfrm>
          <a:prstGeom prst="rect">
            <a:avLst/>
          </a:prstGeom>
        </p:spPr>
      </p:pic>
      <p:sp>
        <p:nvSpPr>
          <p:cNvPr id="11" name="Text 5"/>
          <p:cNvSpPr/>
          <p:nvPr/>
        </p:nvSpPr>
        <p:spPr>
          <a:xfrm>
            <a:off x="11544776" y="6906578"/>
            <a:ext cx="2296954" cy="704136"/>
          </a:xfrm>
          <a:prstGeom prst="rect">
            <a:avLst/>
          </a:prstGeom>
          <a:noFill/>
          <a:ln/>
        </p:spPr>
        <p:txBody>
          <a:bodyPr wrap="squar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Correlation Heatmap</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24138" y="801528"/>
            <a:ext cx="6646866" cy="6387063"/>
          </a:xfrm>
          <a:prstGeom prst="rect">
            <a:avLst/>
          </a:prstGeom>
        </p:spPr>
      </p:pic>
      <p:sp>
        <p:nvSpPr>
          <p:cNvPr id="3" name="Text 0"/>
          <p:cNvSpPr/>
          <p:nvPr/>
        </p:nvSpPr>
        <p:spPr>
          <a:xfrm>
            <a:off x="7575233" y="754975"/>
            <a:ext cx="6338649" cy="330994"/>
          </a:xfrm>
          <a:prstGeom prst="rect">
            <a:avLst/>
          </a:prstGeom>
          <a:noFill/>
          <a:ln/>
        </p:spPr>
        <p:txBody>
          <a:bodyPr wrap="none" lIns="0" tIns="0" rIns="0" bIns="0" rtlCol="0" anchor="t"/>
          <a:lstStyle/>
          <a:p>
            <a:pPr marL="0" indent="0" algn="l">
              <a:lnSpc>
                <a:spcPts val="2600"/>
              </a:lnSpc>
              <a:buNone/>
            </a:pPr>
            <a:endParaRPr lang="en-US" sz="1600" dirty="0"/>
          </a:p>
        </p:txBody>
      </p:sp>
      <p:pic>
        <p:nvPicPr>
          <p:cNvPr id="4" name="Image 1" descr="preencoded.png"/>
          <p:cNvPicPr>
            <a:picLocks noChangeAspect="1"/>
          </p:cNvPicPr>
          <p:nvPr/>
        </p:nvPicPr>
        <p:blipFill>
          <a:blip r:embed="rId4"/>
          <a:stretch>
            <a:fillRect/>
          </a:stretch>
        </p:blipFill>
        <p:spPr>
          <a:xfrm>
            <a:off x="7575232" y="1085969"/>
            <a:ext cx="6455829" cy="5929551"/>
          </a:xfrm>
          <a:prstGeom prst="rect">
            <a:avLst/>
          </a:prstGeom>
        </p:spPr>
      </p:pic>
      <p:sp>
        <p:nvSpPr>
          <p:cNvPr id="5" name="Text 1"/>
          <p:cNvSpPr/>
          <p:nvPr/>
        </p:nvSpPr>
        <p:spPr>
          <a:xfrm>
            <a:off x="724138" y="7015520"/>
            <a:ext cx="5172551" cy="646509"/>
          </a:xfrm>
          <a:prstGeom prst="rect">
            <a:avLst/>
          </a:prstGeom>
          <a:noFill/>
          <a:ln/>
        </p:spPr>
        <p:txBody>
          <a:bodyPr wrap="none" lIns="0" tIns="0" rIns="0" bIns="0" rtlCol="0" anchor="t"/>
          <a:lstStyle/>
          <a:p>
            <a:pPr marL="0" indent="0" algn="l">
              <a:lnSpc>
                <a:spcPts val="5050"/>
              </a:lnSpc>
              <a:buNone/>
            </a:pPr>
            <a:endParaRPr lang="en-US" sz="4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32209" y="418147"/>
            <a:ext cx="10848554" cy="70517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44963" y="714851"/>
            <a:ext cx="6206004" cy="806172"/>
          </a:xfrm>
          <a:prstGeom prst="rect">
            <a:avLst/>
          </a:prstGeom>
        </p:spPr>
      </p:pic>
      <p:pic>
        <p:nvPicPr>
          <p:cNvPr id="3" name="Image 1" descr="preencoded.png"/>
          <p:cNvPicPr>
            <a:picLocks noChangeAspect="1"/>
          </p:cNvPicPr>
          <p:nvPr/>
        </p:nvPicPr>
        <p:blipFill>
          <a:blip r:embed="rId4"/>
          <a:stretch>
            <a:fillRect/>
          </a:stretch>
        </p:blipFill>
        <p:spPr>
          <a:xfrm>
            <a:off x="8099108" y="714851"/>
            <a:ext cx="5208929" cy="806172"/>
          </a:xfrm>
          <a:prstGeom prst="rect">
            <a:avLst/>
          </a:prstGeom>
        </p:spPr>
      </p:pic>
      <p:sp>
        <p:nvSpPr>
          <p:cNvPr id="4" name="Text 0"/>
          <p:cNvSpPr/>
          <p:nvPr/>
        </p:nvSpPr>
        <p:spPr>
          <a:xfrm>
            <a:off x="8099108" y="1521023"/>
            <a:ext cx="5893832" cy="294799"/>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5" name="Image 2" descr="preencoded.png"/>
          <p:cNvPicPr>
            <a:picLocks noChangeAspect="1"/>
          </p:cNvPicPr>
          <p:nvPr/>
        </p:nvPicPr>
        <p:blipFill>
          <a:blip r:embed="rId5"/>
          <a:stretch>
            <a:fillRect/>
          </a:stretch>
        </p:blipFill>
        <p:spPr>
          <a:xfrm>
            <a:off x="422030" y="2053232"/>
            <a:ext cx="6668087" cy="5174157"/>
          </a:xfrm>
          <a:prstGeom prst="rect">
            <a:avLst/>
          </a:prstGeom>
        </p:spPr>
      </p:pic>
      <p:sp>
        <p:nvSpPr>
          <p:cNvPr id="6" name="Text 1"/>
          <p:cNvSpPr/>
          <p:nvPr/>
        </p:nvSpPr>
        <p:spPr>
          <a:xfrm>
            <a:off x="644962" y="7261384"/>
            <a:ext cx="7272814" cy="294799"/>
          </a:xfrm>
          <a:prstGeom prst="rect">
            <a:avLst/>
          </a:prstGeom>
          <a:noFill/>
          <a:ln/>
        </p:spPr>
        <p:txBody>
          <a:bodyPr wrap="none" lIns="0" tIns="0" rIns="0" bIns="0" rtlCol="0" anchor="t"/>
          <a:lstStyle/>
          <a:p>
            <a:pPr marL="0" indent="0" algn="l">
              <a:lnSpc>
                <a:spcPts val="2300"/>
              </a:lnSpc>
              <a:buNone/>
            </a:pPr>
            <a:endParaRPr lang="en-US" sz="1450" dirty="0"/>
          </a:p>
        </p:txBody>
      </p:sp>
      <p:sp>
        <p:nvSpPr>
          <p:cNvPr id="7" name="Text 2"/>
          <p:cNvSpPr/>
          <p:nvPr/>
        </p:nvSpPr>
        <p:spPr>
          <a:xfrm>
            <a:off x="8374975" y="2354818"/>
            <a:ext cx="5617964" cy="294799"/>
          </a:xfrm>
          <a:prstGeom prst="rect">
            <a:avLst/>
          </a:prstGeom>
          <a:noFill/>
          <a:ln/>
        </p:spPr>
        <p:txBody>
          <a:bodyPr wrap="none" lIns="0" tIns="0" rIns="0" bIns="0" rtlCol="0" anchor="t"/>
          <a:lstStyle/>
          <a:p>
            <a:pPr marL="0" indent="0" algn="l">
              <a:lnSpc>
                <a:spcPts val="2300"/>
              </a:lnSpc>
              <a:buNone/>
            </a:pPr>
            <a:endParaRPr lang="en-US" sz="1450" dirty="0"/>
          </a:p>
        </p:txBody>
      </p:sp>
      <p:pic>
        <p:nvPicPr>
          <p:cNvPr id="8" name="Image 3" descr="preencoded.png"/>
          <p:cNvPicPr>
            <a:picLocks noChangeAspect="1"/>
          </p:cNvPicPr>
          <p:nvPr/>
        </p:nvPicPr>
        <p:blipFill>
          <a:blip r:embed="rId6"/>
          <a:stretch>
            <a:fillRect/>
          </a:stretch>
        </p:blipFill>
        <p:spPr>
          <a:xfrm>
            <a:off x="8099108" y="2053232"/>
            <a:ext cx="5208929" cy="51741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19257" y="566618"/>
            <a:ext cx="11738610" cy="642104"/>
          </a:xfrm>
          <a:prstGeom prst="rect">
            <a:avLst/>
          </a:prstGeom>
          <a:noFill/>
          <a:ln/>
        </p:spPr>
        <p:txBody>
          <a:bodyPr wrap="none" lIns="0" tIns="0" rIns="0" bIns="0" rtlCol="0" anchor="t"/>
          <a:lstStyle/>
          <a:p>
            <a:pPr marL="0" indent="0" algn="l">
              <a:lnSpc>
                <a:spcPts val="5050"/>
              </a:lnSpc>
              <a:buNone/>
            </a:pPr>
            <a:r>
              <a:rPr lang="en-US" sz="4000" b="1" dirty="0">
                <a:solidFill>
                  <a:srgbClr val="333F70"/>
                </a:solidFill>
                <a:latin typeface="Unbounded Bold" pitchFamily="34" charset="0"/>
                <a:ea typeface="Unbounded Bold" pitchFamily="34" charset="-122"/>
                <a:cs typeface="Unbounded Bold" pitchFamily="34" charset="-120"/>
              </a:rPr>
              <a:t>Feature Selection and Data Splitting</a:t>
            </a:r>
            <a:endParaRPr lang="en-US" sz="4000" dirty="0"/>
          </a:p>
        </p:txBody>
      </p:sp>
      <p:sp>
        <p:nvSpPr>
          <p:cNvPr id="3" name="Text 1"/>
          <p:cNvSpPr/>
          <p:nvPr/>
        </p:nvSpPr>
        <p:spPr>
          <a:xfrm>
            <a:off x="719257" y="1619726"/>
            <a:ext cx="13191887" cy="986195"/>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Relevant features are selected for model building, excluding columns such as 'Order ID', 'Customer Name', 'Order Date', 'Sales', and 'Month'. The target variable is 'Sales'. The dataset is then split into training and testing sets using an 75/25 ratio, with a random state of 101 for reproducibility.</a:t>
            </a:r>
            <a:endParaRPr lang="en-US" sz="1600" dirty="0"/>
          </a:p>
        </p:txBody>
      </p:sp>
      <p:sp>
        <p:nvSpPr>
          <p:cNvPr id="4" name="Text 2"/>
          <p:cNvSpPr/>
          <p:nvPr/>
        </p:nvSpPr>
        <p:spPr>
          <a:xfrm>
            <a:off x="719257" y="2837021"/>
            <a:ext cx="13191887" cy="657463"/>
          </a:xfrm>
          <a:prstGeom prst="rect">
            <a:avLst/>
          </a:prstGeom>
          <a:noFill/>
          <a:ln/>
        </p:spPr>
        <p:txBody>
          <a:bodyPr wrap="squar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Feature scaling is performed using StandardScaler to normalize the numerical features, ensuring that all features contribute equally to the model's learning process. This step is crucial for improving the performance and convergence of the linear regression model.</a:t>
            </a:r>
            <a:endParaRPr lang="en-US" sz="1600" dirty="0"/>
          </a:p>
        </p:txBody>
      </p:sp>
      <p:sp>
        <p:nvSpPr>
          <p:cNvPr id="5" name="Text 3"/>
          <p:cNvSpPr/>
          <p:nvPr/>
        </p:nvSpPr>
        <p:spPr>
          <a:xfrm>
            <a:off x="719257" y="3931087"/>
            <a:ext cx="2951202" cy="321112"/>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Selected Features</a:t>
            </a:r>
            <a:endParaRPr lang="en-US" sz="2000" dirty="0"/>
          </a:p>
        </p:txBody>
      </p:sp>
      <p:sp>
        <p:nvSpPr>
          <p:cNvPr id="6" name="Text 4"/>
          <p:cNvSpPr/>
          <p:nvPr/>
        </p:nvSpPr>
        <p:spPr>
          <a:xfrm>
            <a:off x="719257" y="4457700"/>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Category</a:t>
            </a:r>
            <a:endParaRPr lang="en-US" sz="1600" dirty="0"/>
          </a:p>
        </p:txBody>
      </p:sp>
      <p:sp>
        <p:nvSpPr>
          <p:cNvPr id="7" name="Text 5"/>
          <p:cNvSpPr/>
          <p:nvPr/>
        </p:nvSpPr>
        <p:spPr>
          <a:xfrm>
            <a:off x="719257" y="4858345"/>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Sub Category</a:t>
            </a:r>
            <a:endParaRPr lang="en-US" sz="1600" dirty="0"/>
          </a:p>
        </p:txBody>
      </p:sp>
      <p:sp>
        <p:nvSpPr>
          <p:cNvPr id="8" name="Text 6"/>
          <p:cNvSpPr/>
          <p:nvPr/>
        </p:nvSpPr>
        <p:spPr>
          <a:xfrm>
            <a:off x="719257" y="5258991"/>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City</a:t>
            </a:r>
            <a:endParaRPr lang="en-US" sz="1600" dirty="0"/>
          </a:p>
        </p:txBody>
      </p:sp>
      <p:sp>
        <p:nvSpPr>
          <p:cNvPr id="9" name="Text 7"/>
          <p:cNvSpPr/>
          <p:nvPr/>
        </p:nvSpPr>
        <p:spPr>
          <a:xfrm>
            <a:off x="719257" y="5659636"/>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Region</a:t>
            </a:r>
            <a:endParaRPr lang="en-US" sz="1600" dirty="0"/>
          </a:p>
        </p:txBody>
      </p:sp>
      <p:sp>
        <p:nvSpPr>
          <p:cNvPr id="10" name="Text 8"/>
          <p:cNvSpPr/>
          <p:nvPr/>
        </p:nvSpPr>
        <p:spPr>
          <a:xfrm>
            <a:off x="719257" y="6060281"/>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State</a:t>
            </a:r>
            <a:endParaRPr lang="en-US" sz="1600" dirty="0"/>
          </a:p>
        </p:txBody>
      </p:sp>
      <p:sp>
        <p:nvSpPr>
          <p:cNvPr id="11" name="Text 9"/>
          <p:cNvSpPr/>
          <p:nvPr/>
        </p:nvSpPr>
        <p:spPr>
          <a:xfrm>
            <a:off x="719257" y="6460927"/>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month_no</a:t>
            </a:r>
            <a:endParaRPr lang="en-US" sz="1600" dirty="0"/>
          </a:p>
        </p:txBody>
      </p:sp>
      <p:sp>
        <p:nvSpPr>
          <p:cNvPr id="12" name="Text 10"/>
          <p:cNvSpPr/>
          <p:nvPr/>
        </p:nvSpPr>
        <p:spPr>
          <a:xfrm>
            <a:off x="719257" y="6861572"/>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Discount</a:t>
            </a:r>
            <a:endParaRPr lang="en-US" sz="1600" dirty="0"/>
          </a:p>
        </p:txBody>
      </p:sp>
      <p:sp>
        <p:nvSpPr>
          <p:cNvPr id="13" name="Text 11"/>
          <p:cNvSpPr/>
          <p:nvPr/>
        </p:nvSpPr>
        <p:spPr>
          <a:xfrm>
            <a:off x="719257" y="7262217"/>
            <a:ext cx="6345317"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333F70"/>
                </a:solidFill>
                <a:latin typeface="Open Sans" pitchFamily="34" charset="0"/>
                <a:ea typeface="Open Sans" pitchFamily="34" charset="-122"/>
                <a:cs typeface="Open Sans" pitchFamily="34" charset="-120"/>
              </a:rPr>
              <a:t>Profit</a:t>
            </a:r>
            <a:endParaRPr lang="en-US" sz="1600" dirty="0"/>
          </a:p>
        </p:txBody>
      </p:sp>
      <p:sp>
        <p:nvSpPr>
          <p:cNvPr id="14" name="Text 12"/>
          <p:cNvSpPr/>
          <p:nvPr/>
        </p:nvSpPr>
        <p:spPr>
          <a:xfrm>
            <a:off x="7573447" y="3931087"/>
            <a:ext cx="2568893" cy="321112"/>
          </a:xfrm>
          <a:prstGeom prst="rect">
            <a:avLst/>
          </a:prstGeom>
          <a:noFill/>
          <a:ln/>
        </p:spPr>
        <p:txBody>
          <a:bodyPr wrap="none" lIns="0" tIns="0" rIns="0" bIns="0" rtlCol="0" anchor="t"/>
          <a:lstStyle/>
          <a:p>
            <a:pPr marL="0" indent="0" algn="l">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Data Splitting</a:t>
            </a:r>
            <a:endParaRPr lang="en-US" sz="2000" dirty="0"/>
          </a:p>
        </p:txBody>
      </p:sp>
      <p:sp>
        <p:nvSpPr>
          <p:cNvPr id="15" name="Text 13"/>
          <p:cNvSpPr/>
          <p:nvPr/>
        </p:nvSpPr>
        <p:spPr>
          <a:xfrm>
            <a:off x="7573447" y="4457700"/>
            <a:ext cx="6345317" cy="328732"/>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Training set: 75%</a:t>
            </a:r>
            <a:endParaRPr lang="en-US" sz="1600" dirty="0"/>
          </a:p>
        </p:txBody>
      </p:sp>
      <p:sp>
        <p:nvSpPr>
          <p:cNvPr id="16" name="Text 14"/>
          <p:cNvSpPr/>
          <p:nvPr/>
        </p:nvSpPr>
        <p:spPr>
          <a:xfrm>
            <a:off x="7573447" y="4971336"/>
            <a:ext cx="6345317" cy="328732"/>
          </a:xfrm>
          <a:prstGeom prst="rect">
            <a:avLst/>
          </a:prstGeom>
          <a:noFill/>
          <a:ln/>
        </p:spPr>
        <p:txBody>
          <a:bodyPr wrap="none" lIns="0" tIns="0" rIns="0" bIns="0" rtlCol="0" anchor="t"/>
          <a:lstStyle/>
          <a:p>
            <a:pPr marL="0" indent="0" algn="l">
              <a:lnSpc>
                <a:spcPts val="2550"/>
              </a:lnSpc>
              <a:buNone/>
            </a:pPr>
            <a:r>
              <a:rPr lang="en-US" sz="1600" dirty="0">
                <a:solidFill>
                  <a:srgbClr val="333F70"/>
                </a:solidFill>
                <a:latin typeface="Open Sans" pitchFamily="34" charset="0"/>
                <a:ea typeface="Open Sans" pitchFamily="34" charset="-122"/>
                <a:cs typeface="Open Sans" pitchFamily="34" charset="-120"/>
              </a:rPr>
              <a:t>Testing set: 25%</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4128" y="654725"/>
            <a:ext cx="7855744" cy="1150382"/>
          </a:xfrm>
          <a:prstGeom prst="rect">
            <a:avLst/>
          </a:prstGeom>
          <a:noFill/>
          <a:ln/>
        </p:spPr>
        <p:txBody>
          <a:bodyPr wrap="square" lIns="0" tIns="0" rIns="0" bIns="0" rtlCol="0" anchor="t"/>
          <a:lstStyle/>
          <a:p>
            <a:pPr marL="0" indent="0" algn="l">
              <a:lnSpc>
                <a:spcPts val="4500"/>
              </a:lnSpc>
              <a:buNone/>
            </a:pPr>
            <a:r>
              <a:rPr lang="en-US" sz="3600" b="1" dirty="0">
                <a:solidFill>
                  <a:srgbClr val="333F70"/>
                </a:solidFill>
                <a:latin typeface="Unbounded Bold" pitchFamily="34" charset="0"/>
                <a:ea typeface="Unbounded Bold" pitchFamily="34" charset="-122"/>
                <a:cs typeface="Unbounded Bold" pitchFamily="34" charset="-120"/>
              </a:rPr>
              <a:t>Linear Regression Model Training</a:t>
            </a:r>
            <a:endParaRPr lang="en-US" sz="3600" dirty="0"/>
          </a:p>
        </p:txBody>
      </p:sp>
      <p:sp>
        <p:nvSpPr>
          <p:cNvPr id="4" name="Text 1"/>
          <p:cNvSpPr/>
          <p:nvPr/>
        </p:nvSpPr>
        <p:spPr>
          <a:xfrm>
            <a:off x="644128" y="2081093"/>
            <a:ext cx="7855744" cy="88332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A linear regression model is initialized and trained using the training data. The model learns the relationship between the selected features and the target variable ('Sales'). After training, the model is used to make predictions on the testing data.</a:t>
            </a:r>
            <a:endParaRPr lang="en-US" sz="1400" dirty="0"/>
          </a:p>
        </p:txBody>
      </p:sp>
      <p:sp>
        <p:nvSpPr>
          <p:cNvPr id="5" name="Text 2"/>
          <p:cNvSpPr/>
          <p:nvPr/>
        </p:nvSpPr>
        <p:spPr>
          <a:xfrm>
            <a:off x="644128" y="3171468"/>
            <a:ext cx="7855744" cy="883325"/>
          </a:xfrm>
          <a:prstGeom prst="rect">
            <a:avLst/>
          </a:prstGeom>
          <a:noFill/>
          <a:ln/>
        </p:spPr>
        <p:txBody>
          <a:bodyPr wrap="squar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The predicted sales values are then compared to the actual sales values to evaluate the model's performance. This process involves calculating metrics such as Mean Squared Error (MSE) and R-squared to quantify the accuracy and goodness-of-fit of the model.</a:t>
            </a:r>
            <a:endParaRPr lang="en-US" sz="1400" dirty="0"/>
          </a:p>
        </p:txBody>
      </p:sp>
      <p:pic>
        <p:nvPicPr>
          <p:cNvPr id="6" name="Image 1" descr="preencoded.png"/>
          <p:cNvPicPr>
            <a:picLocks noChangeAspect="1"/>
          </p:cNvPicPr>
          <p:nvPr/>
        </p:nvPicPr>
        <p:blipFill>
          <a:blip r:embed="rId4"/>
          <a:stretch>
            <a:fillRect/>
          </a:stretch>
        </p:blipFill>
        <p:spPr>
          <a:xfrm>
            <a:off x="644128" y="4261842"/>
            <a:ext cx="920234" cy="1104305"/>
          </a:xfrm>
          <a:prstGeom prst="rect">
            <a:avLst/>
          </a:prstGeom>
        </p:spPr>
      </p:pic>
      <p:sp>
        <p:nvSpPr>
          <p:cNvPr id="7" name="Text 3"/>
          <p:cNvSpPr/>
          <p:nvPr/>
        </p:nvSpPr>
        <p:spPr>
          <a:xfrm>
            <a:off x="1840349" y="4445794"/>
            <a:ext cx="2300764"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Initialization</a:t>
            </a:r>
            <a:endParaRPr lang="en-US" sz="1800" dirty="0"/>
          </a:p>
        </p:txBody>
      </p:sp>
      <p:sp>
        <p:nvSpPr>
          <p:cNvPr id="8" name="Text 4"/>
          <p:cNvSpPr/>
          <p:nvPr/>
        </p:nvSpPr>
        <p:spPr>
          <a:xfrm>
            <a:off x="1840349" y="4843701"/>
            <a:ext cx="6659523" cy="294442"/>
          </a:xfrm>
          <a:prstGeom prst="rect">
            <a:avLst/>
          </a:prstGeom>
          <a:noFill/>
          <a:ln/>
        </p:spPr>
        <p:txBody>
          <a:bodyPr wrap="non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Initialize Linear Regression Model</a:t>
            </a:r>
            <a:endParaRPr lang="en-US" sz="1400" dirty="0"/>
          </a:p>
        </p:txBody>
      </p:sp>
      <p:pic>
        <p:nvPicPr>
          <p:cNvPr id="9" name="Image 2" descr="preencoded.png"/>
          <p:cNvPicPr>
            <a:picLocks noChangeAspect="1"/>
          </p:cNvPicPr>
          <p:nvPr/>
        </p:nvPicPr>
        <p:blipFill>
          <a:blip r:embed="rId5"/>
          <a:stretch>
            <a:fillRect/>
          </a:stretch>
        </p:blipFill>
        <p:spPr>
          <a:xfrm>
            <a:off x="644128" y="5366147"/>
            <a:ext cx="920234" cy="1104305"/>
          </a:xfrm>
          <a:prstGeom prst="rect">
            <a:avLst/>
          </a:prstGeom>
        </p:spPr>
      </p:pic>
      <p:sp>
        <p:nvSpPr>
          <p:cNvPr id="10" name="Text 5"/>
          <p:cNvSpPr/>
          <p:nvPr/>
        </p:nvSpPr>
        <p:spPr>
          <a:xfrm>
            <a:off x="1840349" y="5550098"/>
            <a:ext cx="2300764"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Training</a:t>
            </a:r>
            <a:endParaRPr lang="en-US" sz="1800" dirty="0"/>
          </a:p>
        </p:txBody>
      </p:sp>
      <p:sp>
        <p:nvSpPr>
          <p:cNvPr id="11" name="Text 6"/>
          <p:cNvSpPr/>
          <p:nvPr/>
        </p:nvSpPr>
        <p:spPr>
          <a:xfrm>
            <a:off x="1840349" y="5948005"/>
            <a:ext cx="6659523" cy="294442"/>
          </a:xfrm>
          <a:prstGeom prst="rect">
            <a:avLst/>
          </a:prstGeom>
          <a:noFill/>
          <a:ln/>
        </p:spPr>
        <p:txBody>
          <a:bodyPr wrap="non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Train the model with training data</a:t>
            </a:r>
            <a:endParaRPr lang="en-US" sz="1400" dirty="0"/>
          </a:p>
        </p:txBody>
      </p:sp>
      <p:pic>
        <p:nvPicPr>
          <p:cNvPr id="12" name="Image 3" descr="preencoded.png"/>
          <p:cNvPicPr>
            <a:picLocks noChangeAspect="1"/>
          </p:cNvPicPr>
          <p:nvPr/>
        </p:nvPicPr>
        <p:blipFill>
          <a:blip r:embed="rId6"/>
          <a:stretch>
            <a:fillRect/>
          </a:stretch>
        </p:blipFill>
        <p:spPr>
          <a:xfrm>
            <a:off x="644128" y="6470452"/>
            <a:ext cx="920234" cy="1104305"/>
          </a:xfrm>
          <a:prstGeom prst="rect">
            <a:avLst/>
          </a:prstGeom>
        </p:spPr>
      </p:pic>
      <p:sp>
        <p:nvSpPr>
          <p:cNvPr id="13" name="Text 7"/>
          <p:cNvSpPr/>
          <p:nvPr/>
        </p:nvSpPr>
        <p:spPr>
          <a:xfrm>
            <a:off x="1840349" y="6654403"/>
            <a:ext cx="2300764" cy="287536"/>
          </a:xfrm>
          <a:prstGeom prst="rect">
            <a:avLst/>
          </a:prstGeom>
          <a:noFill/>
          <a:ln/>
        </p:spPr>
        <p:txBody>
          <a:bodyPr wrap="none" lIns="0" tIns="0" rIns="0" bIns="0" rtlCol="0" anchor="t"/>
          <a:lstStyle/>
          <a:p>
            <a:pPr marL="0" indent="0" algn="l">
              <a:lnSpc>
                <a:spcPts val="2250"/>
              </a:lnSpc>
              <a:buNone/>
            </a:pPr>
            <a:r>
              <a:rPr lang="en-US" sz="1800" b="1" dirty="0">
                <a:solidFill>
                  <a:srgbClr val="333F70"/>
                </a:solidFill>
                <a:latin typeface="Unbounded Bold" pitchFamily="34" charset="0"/>
                <a:ea typeface="Unbounded Bold" pitchFamily="34" charset="-122"/>
                <a:cs typeface="Unbounded Bold" pitchFamily="34" charset="-120"/>
              </a:rPr>
              <a:t>Prediction</a:t>
            </a:r>
            <a:endParaRPr lang="en-US" sz="1800" dirty="0"/>
          </a:p>
        </p:txBody>
      </p:sp>
      <p:sp>
        <p:nvSpPr>
          <p:cNvPr id="14" name="Text 8"/>
          <p:cNvSpPr/>
          <p:nvPr/>
        </p:nvSpPr>
        <p:spPr>
          <a:xfrm>
            <a:off x="1840349" y="7052310"/>
            <a:ext cx="6659523" cy="294442"/>
          </a:xfrm>
          <a:prstGeom prst="rect">
            <a:avLst/>
          </a:prstGeom>
          <a:noFill/>
          <a:ln/>
        </p:spPr>
        <p:txBody>
          <a:bodyPr wrap="none" lIns="0" tIns="0" rIns="0" bIns="0" rtlCol="0" anchor="t"/>
          <a:lstStyle/>
          <a:p>
            <a:pPr marL="0" indent="0" algn="l">
              <a:lnSpc>
                <a:spcPts val="2300"/>
              </a:lnSpc>
              <a:buNone/>
            </a:pPr>
            <a:r>
              <a:rPr lang="en-US" sz="1400" dirty="0">
                <a:solidFill>
                  <a:srgbClr val="333F70"/>
                </a:solidFill>
                <a:latin typeface="Open Sans" pitchFamily="34" charset="0"/>
                <a:ea typeface="Open Sans" pitchFamily="34" charset="-122"/>
                <a:cs typeface="Open Sans" pitchFamily="34" charset="-120"/>
              </a:rPr>
              <a:t>Make predictions on testing data</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8526" y="861774"/>
            <a:ext cx="7808238" cy="525423"/>
          </a:xfrm>
          <a:prstGeom prst="rect">
            <a:avLst/>
          </a:prstGeom>
          <a:noFill/>
          <a:ln/>
        </p:spPr>
        <p:txBody>
          <a:bodyPr wrap="none" lIns="0" tIns="0" rIns="0" bIns="0" rtlCol="0" anchor="t"/>
          <a:lstStyle/>
          <a:p>
            <a:pPr marL="0" indent="0" algn="l">
              <a:lnSpc>
                <a:spcPts val="4100"/>
              </a:lnSpc>
              <a:buNone/>
            </a:pPr>
            <a:r>
              <a:rPr lang="en-US" sz="3300" b="1" dirty="0">
                <a:solidFill>
                  <a:srgbClr val="333F70"/>
                </a:solidFill>
                <a:latin typeface="Unbounded Bold" pitchFamily="34" charset="0"/>
                <a:ea typeface="Unbounded Bold" pitchFamily="34" charset="-122"/>
                <a:cs typeface="Unbounded Bold" pitchFamily="34" charset="-120"/>
              </a:rPr>
              <a:t>Model Evaluation and Results</a:t>
            </a:r>
            <a:endParaRPr lang="en-US" sz="3300" dirty="0"/>
          </a:p>
        </p:txBody>
      </p:sp>
      <p:sp>
        <p:nvSpPr>
          <p:cNvPr id="4" name="Text 1"/>
          <p:cNvSpPr/>
          <p:nvPr/>
        </p:nvSpPr>
        <p:spPr>
          <a:xfrm>
            <a:off x="588526" y="1639372"/>
            <a:ext cx="7966948" cy="1075849"/>
          </a:xfrm>
          <a:prstGeom prst="rect">
            <a:avLst/>
          </a:prstGeom>
          <a:noFill/>
          <a:ln/>
        </p:spPr>
        <p:txBody>
          <a:bodyPr wrap="square" lIns="0" tIns="0" rIns="0" bIns="0" rtlCol="0" anchor="t"/>
          <a:lstStyle/>
          <a:p>
            <a:pPr marL="0" indent="0" algn="l">
              <a:lnSpc>
                <a:spcPts val="2100"/>
              </a:lnSpc>
              <a:buNone/>
            </a:pPr>
            <a:r>
              <a:rPr lang="en-US" sz="1300" dirty="0">
                <a:solidFill>
                  <a:srgbClr val="333F70"/>
                </a:solidFill>
                <a:latin typeface="Open Sans" pitchFamily="34" charset="0"/>
                <a:ea typeface="Open Sans" pitchFamily="34" charset="-122"/>
                <a:cs typeface="Open Sans" pitchFamily="34" charset="-120"/>
              </a:rPr>
              <a:t>The linear regression model's performance is evaluated using Mean Squared Error (MSE) and R-squared. The MSE measures the average squared difference between the predicted and actual sales values, while the R-squared indicates the proportion of variance in the target variable that can be explained by the model.</a:t>
            </a:r>
            <a:endParaRPr lang="en-US" sz="1300" dirty="0"/>
          </a:p>
        </p:txBody>
      </p:sp>
      <p:sp>
        <p:nvSpPr>
          <p:cNvPr id="5" name="Text 2"/>
          <p:cNvSpPr/>
          <p:nvPr/>
        </p:nvSpPr>
        <p:spPr>
          <a:xfrm>
            <a:off x="588526" y="2904292"/>
            <a:ext cx="7966948" cy="806887"/>
          </a:xfrm>
          <a:prstGeom prst="rect">
            <a:avLst/>
          </a:prstGeom>
          <a:noFill/>
          <a:ln/>
        </p:spPr>
        <p:txBody>
          <a:bodyPr wrap="square" lIns="0" tIns="0" rIns="0" bIns="0" rtlCol="0" anchor="t"/>
          <a:lstStyle/>
          <a:p>
            <a:pPr marL="0" indent="0" algn="l">
              <a:lnSpc>
                <a:spcPts val="2100"/>
              </a:lnSpc>
              <a:buNone/>
            </a:pPr>
            <a:r>
              <a:rPr lang="en-US" sz="1300" dirty="0">
                <a:solidFill>
                  <a:srgbClr val="333F70"/>
                </a:solidFill>
                <a:latin typeface="Open Sans" pitchFamily="34" charset="0"/>
                <a:ea typeface="Open Sans" pitchFamily="34" charset="-122"/>
                <a:cs typeface="Open Sans" pitchFamily="34" charset="-120"/>
              </a:rPr>
              <a:t>The sample output shows an MSE of 1758.26 and an R-squared of 0.82, suggesting that the model provides a reasonable prediction for sales based on the selected features. An R-squared value of 0.82 indicates that the model explains a significant portion of the variance in sales.</a:t>
            </a:r>
            <a:endParaRPr lang="en-US" sz="1300" dirty="0"/>
          </a:p>
        </p:txBody>
      </p:sp>
      <p:sp>
        <p:nvSpPr>
          <p:cNvPr id="6" name="Text 3"/>
          <p:cNvSpPr/>
          <p:nvPr/>
        </p:nvSpPr>
        <p:spPr>
          <a:xfrm>
            <a:off x="588526" y="3984308"/>
            <a:ext cx="7966948" cy="554831"/>
          </a:xfrm>
          <a:prstGeom prst="rect">
            <a:avLst/>
          </a:prstGeom>
          <a:noFill/>
          <a:ln/>
        </p:spPr>
        <p:txBody>
          <a:bodyPr wrap="none" lIns="0" tIns="0" rIns="0" bIns="0" rtlCol="0" anchor="t"/>
          <a:lstStyle/>
          <a:p>
            <a:pPr marL="0" indent="0" algn="ctr">
              <a:lnSpc>
                <a:spcPts val="4350"/>
              </a:lnSpc>
              <a:buNone/>
            </a:pPr>
            <a:r>
              <a:rPr lang="en-US" sz="4350" b="1" dirty="0">
                <a:solidFill>
                  <a:srgbClr val="333F70"/>
                </a:solidFill>
                <a:latin typeface="Unbounded Bold" pitchFamily="34" charset="0"/>
                <a:ea typeface="Unbounded Bold" pitchFamily="34" charset="-122"/>
                <a:cs typeface="Unbounded Bold" pitchFamily="34" charset="-120"/>
              </a:rPr>
              <a:t>1758.26</a:t>
            </a:r>
            <a:endParaRPr lang="en-US" sz="4350" dirty="0"/>
          </a:p>
        </p:txBody>
      </p:sp>
      <p:sp>
        <p:nvSpPr>
          <p:cNvPr id="7" name="Text 4"/>
          <p:cNvSpPr/>
          <p:nvPr/>
        </p:nvSpPr>
        <p:spPr>
          <a:xfrm>
            <a:off x="3521035" y="4749284"/>
            <a:ext cx="2101929" cy="262652"/>
          </a:xfrm>
          <a:prstGeom prst="rect">
            <a:avLst/>
          </a:prstGeom>
          <a:noFill/>
          <a:ln/>
        </p:spPr>
        <p:txBody>
          <a:bodyPr wrap="none" lIns="0" tIns="0" rIns="0" bIns="0" rtlCol="0" anchor="t"/>
          <a:lstStyle/>
          <a:p>
            <a:pPr marL="0" indent="0" algn="ctr">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MSE</a:t>
            </a:r>
            <a:endParaRPr lang="en-US" sz="1650" dirty="0"/>
          </a:p>
        </p:txBody>
      </p:sp>
      <p:sp>
        <p:nvSpPr>
          <p:cNvPr id="8" name="Text 5"/>
          <p:cNvSpPr/>
          <p:nvPr/>
        </p:nvSpPr>
        <p:spPr>
          <a:xfrm>
            <a:off x="588526" y="5112782"/>
            <a:ext cx="7966948" cy="268962"/>
          </a:xfrm>
          <a:prstGeom prst="rect">
            <a:avLst/>
          </a:prstGeom>
          <a:noFill/>
          <a:ln/>
        </p:spPr>
        <p:txBody>
          <a:bodyPr wrap="none" lIns="0" tIns="0" rIns="0" bIns="0" rtlCol="0" anchor="t"/>
          <a:lstStyle/>
          <a:p>
            <a:pPr marL="0" indent="0" algn="ctr">
              <a:lnSpc>
                <a:spcPts val="2100"/>
              </a:lnSpc>
              <a:buNone/>
            </a:pPr>
            <a:r>
              <a:rPr lang="en-US" sz="1300" dirty="0">
                <a:solidFill>
                  <a:srgbClr val="333F70"/>
                </a:solidFill>
                <a:latin typeface="Open Sans" pitchFamily="34" charset="0"/>
                <a:ea typeface="Open Sans" pitchFamily="34" charset="-122"/>
                <a:cs typeface="Open Sans" pitchFamily="34" charset="-120"/>
              </a:rPr>
              <a:t>Mean Squared Error</a:t>
            </a:r>
            <a:endParaRPr lang="en-US" sz="1300" dirty="0"/>
          </a:p>
        </p:txBody>
      </p:sp>
      <p:sp>
        <p:nvSpPr>
          <p:cNvPr id="9" name="Text 6"/>
          <p:cNvSpPr/>
          <p:nvPr/>
        </p:nvSpPr>
        <p:spPr>
          <a:xfrm>
            <a:off x="588526" y="5970270"/>
            <a:ext cx="7966948" cy="554831"/>
          </a:xfrm>
          <a:prstGeom prst="rect">
            <a:avLst/>
          </a:prstGeom>
          <a:noFill/>
          <a:ln/>
        </p:spPr>
        <p:txBody>
          <a:bodyPr wrap="none" lIns="0" tIns="0" rIns="0" bIns="0" rtlCol="0" anchor="t"/>
          <a:lstStyle/>
          <a:p>
            <a:pPr marL="0" indent="0" algn="ctr">
              <a:lnSpc>
                <a:spcPts val="4350"/>
              </a:lnSpc>
              <a:buNone/>
            </a:pPr>
            <a:r>
              <a:rPr lang="en-US" sz="4350" b="1" dirty="0">
                <a:solidFill>
                  <a:srgbClr val="333F70"/>
                </a:solidFill>
                <a:latin typeface="Unbounded Bold" pitchFamily="34" charset="0"/>
                <a:ea typeface="Unbounded Bold" pitchFamily="34" charset="-122"/>
                <a:cs typeface="Unbounded Bold" pitchFamily="34" charset="-120"/>
              </a:rPr>
              <a:t>0.82</a:t>
            </a:r>
            <a:endParaRPr lang="en-US" sz="4350" dirty="0"/>
          </a:p>
        </p:txBody>
      </p:sp>
      <p:sp>
        <p:nvSpPr>
          <p:cNvPr id="10" name="Text 7"/>
          <p:cNvSpPr/>
          <p:nvPr/>
        </p:nvSpPr>
        <p:spPr>
          <a:xfrm>
            <a:off x="3521035" y="6735247"/>
            <a:ext cx="2101929" cy="262652"/>
          </a:xfrm>
          <a:prstGeom prst="rect">
            <a:avLst/>
          </a:prstGeom>
          <a:noFill/>
          <a:ln/>
        </p:spPr>
        <p:txBody>
          <a:bodyPr wrap="none" lIns="0" tIns="0" rIns="0" bIns="0" rtlCol="0" anchor="t"/>
          <a:lstStyle/>
          <a:p>
            <a:pPr marL="0" indent="0" algn="ctr">
              <a:lnSpc>
                <a:spcPts val="2050"/>
              </a:lnSpc>
              <a:buNone/>
            </a:pPr>
            <a:r>
              <a:rPr lang="en-US" sz="1650" b="1" dirty="0">
                <a:solidFill>
                  <a:srgbClr val="333F70"/>
                </a:solidFill>
                <a:latin typeface="Unbounded Bold" pitchFamily="34" charset="0"/>
                <a:ea typeface="Unbounded Bold" pitchFamily="34" charset="-122"/>
                <a:cs typeface="Unbounded Bold" pitchFamily="34" charset="-120"/>
              </a:rPr>
              <a:t>R-squared</a:t>
            </a:r>
            <a:endParaRPr lang="en-US" sz="1650" dirty="0"/>
          </a:p>
        </p:txBody>
      </p:sp>
      <p:sp>
        <p:nvSpPr>
          <p:cNvPr id="11" name="Text 8"/>
          <p:cNvSpPr/>
          <p:nvPr/>
        </p:nvSpPr>
        <p:spPr>
          <a:xfrm>
            <a:off x="588526" y="7098744"/>
            <a:ext cx="7966948" cy="268962"/>
          </a:xfrm>
          <a:prstGeom prst="rect">
            <a:avLst/>
          </a:prstGeom>
          <a:noFill/>
          <a:ln/>
        </p:spPr>
        <p:txBody>
          <a:bodyPr wrap="none" lIns="0" tIns="0" rIns="0" bIns="0" rtlCol="0" anchor="t"/>
          <a:lstStyle/>
          <a:p>
            <a:pPr marL="0" indent="0" algn="ctr">
              <a:lnSpc>
                <a:spcPts val="2100"/>
              </a:lnSpc>
              <a:buNone/>
            </a:pPr>
            <a:r>
              <a:rPr lang="en-US" sz="1300" dirty="0">
                <a:solidFill>
                  <a:srgbClr val="333F70"/>
                </a:solidFill>
                <a:latin typeface="Open Sans" pitchFamily="34" charset="0"/>
                <a:ea typeface="Open Sans" pitchFamily="34" charset="-122"/>
                <a:cs typeface="Open Sans" pitchFamily="34" charset="-120"/>
              </a:rPr>
              <a:t>Variance Explained</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971</Words>
  <Application>Microsoft Office PowerPoint</Application>
  <PresentationFormat>Custom</PresentationFormat>
  <Paragraphs>81</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Unbounded Bold</vt:lpstr>
      <vt:lpstr>Open Sans</vt:lpstr>
      <vt:lpstr>Calibri</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kp</cp:lastModifiedBy>
  <cp:revision>3</cp:revision>
  <dcterms:created xsi:type="dcterms:W3CDTF">2025-03-25T19:33:50Z</dcterms:created>
  <dcterms:modified xsi:type="dcterms:W3CDTF">2025-03-25T19:42:28Z</dcterms:modified>
</cp:coreProperties>
</file>